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0" r:id="rId16"/>
    <p:sldId id="271" r:id="rId17"/>
    <p:sldId id="272" r:id="rId18"/>
    <p:sldId id="273" r:id="rId19"/>
    <p:sldId id="276" r:id="rId20"/>
    <p:sldId id="277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213125cd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213125cd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13125cd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13125cd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13125c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13125c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13125c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213125c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13125c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213125c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504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13125cd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13125cd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213125cd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213125cd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13125cd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13125cd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213125cd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213125cd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213125c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213125cd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213125cd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213125cd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213125cd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213125cd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13125c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13125c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13125cd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13125cd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213125cd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213125cd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213125cd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213125cd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13125cd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13125cd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</a:t>
            </a:r>
            <a:r>
              <a:rPr lang="en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Equalization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276109" y="4473500"/>
            <a:ext cx="2556191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Lato"/>
                <a:ea typeface="Lato"/>
                <a:cs typeface="Lato"/>
                <a:sym typeface="Lato"/>
              </a:rPr>
              <a:t>By Shai </a:t>
            </a: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Aharon 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is a good Histogram?</a:t>
            </a:r>
            <a:endParaRPr b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that a “good” histogram is balanced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Meaning each color(grayscale) has the same amount of pixels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438" y="2008125"/>
            <a:ext cx="3959124" cy="29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2974450" y="2142150"/>
            <a:ext cx="751500" cy="42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Ideal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is a good Histogram?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Google Shape;128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720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The original histogram is not the ideal histogram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8" name="Google Shape;128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720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98" y="1873375"/>
            <a:ext cx="5855004" cy="2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is a good Histogram?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Google Shape;136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720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dirty="0"/>
                  <a:t>The original histogram is not the ideal histogram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We need to map the colors from the original histogram to their “ideal” place</a:t>
                </a:r>
                <a:endParaRPr dirty="0"/>
              </a:p>
              <a:p>
                <a:pPr marL="45720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36" name="Google Shape;136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720900"/>
              </a:xfrm>
              <a:prstGeom prst="rect">
                <a:avLst/>
              </a:prstGeom>
              <a:blipFill>
                <a:blip r:embed="rId3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98" y="2008125"/>
            <a:ext cx="5855004" cy="29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4"/>
          <p:cNvCxnSpPr/>
          <p:nvPr/>
        </p:nvCxnSpPr>
        <p:spPr>
          <a:xfrm flipH="1">
            <a:off x="2611048" y="4505548"/>
            <a:ext cx="865378" cy="4107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4"/>
          <p:cNvCxnSpPr/>
          <p:nvPr/>
        </p:nvCxnSpPr>
        <p:spPr>
          <a:xfrm rot="10800000">
            <a:off x="3107877" y="4225439"/>
            <a:ext cx="7371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4"/>
          <p:cNvCxnSpPr/>
          <p:nvPr/>
        </p:nvCxnSpPr>
        <p:spPr>
          <a:xfrm>
            <a:off x="4637723" y="3087746"/>
            <a:ext cx="7047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4"/>
          <p:cNvCxnSpPr/>
          <p:nvPr/>
        </p:nvCxnSpPr>
        <p:spPr>
          <a:xfrm>
            <a:off x="4932861" y="2578677"/>
            <a:ext cx="14574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How?</a:t>
            </a:r>
            <a:endParaRPr b="1" dirty="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937" y="1183004"/>
            <a:ext cx="1712125" cy="4969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845203"/>
                <a:ext cx="8520600" cy="248434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 smtClean="0"/>
                  <a:t>We normalize the cumsum to be between the rante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buy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𝑐𝑢𝑚𝑠𝑢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𝑐𝑢𝑚𝑠𝑢𝑚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𝑐𝑢𝑚𝑠𝑢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𝑐𝑢𝑚𝑠𝑢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 smtClean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dirty="0"/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For each color ‘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’ map it to its new position based on the percentage of its </a:t>
                </a:r>
                <a:r>
                  <a:rPr lang="en-US" dirty="0">
                    <a:highlight>
                      <a:srgbClr val="FFFFFF"/>
                    </a:highlight>
                  </a:rPr>
                  <a:t>location in the </a:t>
                </a:r>
                <a:r>
                  <a:rPr lang="en-US" dirty="0" smtClean="0">
                    <a:highlight>
                      <a:srgbClr val="FFFFFF"/>
                    </a:highlight>
                  </a:rPr>
                  <a:t>cumsum</a:t>
                </a:r>
                <a:r>
                  <a:rPr lang="en-US" dirty="0">
                    <a:highlight>
                      <a:srgbClr val="FFFFFF"/>
                    </a:highlight>
                  </a:rPr>
                  <a:t>.</a:t>
                </a:r>
                <a:endParaRPr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66" name="Google Shape;166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845203"/>
                <a:ext cx="8520600" cy="248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17601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𝑐𝑜𝑙𝑜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255</m:t>
                      </m:r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𝑐𝑢𝑚𝑠𝑢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𝑐𝑜𝑙𝑜</m:t>
                      </m:r>
                      <m:sSub>
                        <m:sSubPr>
                          <m:ctrlP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66" name="Google Shape;166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1760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How?</a:t>
            </a:r>
            <a:endParaRPr b="1" dirty="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475" y="567538"/>
            <a:ext cx="1443050" cy="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4500" y="1918400"/>
            <a:ext cx="5855004" cy="29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5"/>
          <p:cNvCxnSpPr/>
          <p:nvPr/>
        </p:nvCxnSpPr>
        <p:spPr>
          <a:xfrm rot="10800000">
            <a:off x="2464650" y="4436275"/>
            <a:ext cx="10608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5"/>
          <p:cNvCxnSpPr/>
          <p:nvPr/>
        </p:nvCxnSpPr>
        <p:spPr>
          <a:xfrm rot="10800000">
            <a:off x="3270436" y="4038437"/>
            <a:ext cx="7371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5"/>
          <p:cNvCxnSpPr/>
          <p:nvPr/>
        </p:nvCxnSpPr>
        <p:spPr>
          <a:xfrm>
            <a:off x="4492250" y="3101600"/>
            <a:ext cx="7047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4822025" y="2571750"/>
            <a:ext cx="14574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5"/>
          <p:cNvCxnSpPr/>
          <p:nvPr/>
        </p:nvCxnSpPr>
        <p:spPr>
          <a:xfrm rot="10800000" flipH="1">
            <a:off x="3973995" y="3621864"/>
            <a:ext cx="939900" cy="42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5"/>
          <p:cNvCxnSpPr>
            <a:endCxn id="155" idx="3"/>
          </p:cNvCxnSpPr>
          <p:nvPr/>
        </p:nvCxnSpPr>
        <p:spPr>
          <a:xfrm>
            <a:off x="3964722" y="4039764"/>
            <a:ext cx="961500" cy="2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5"/>
          <p:cNvSpPr/>
          <p:nvPr/>
        </p:nvSpPr>
        <p:spPr>
          <a:xfrm>
            <a:off x="4714900" y="3493400"/>
            <a:ext cx="1443000" cy="92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5"/>
          <p:cNvCxnSpPr/>
          <p:nvPr/>
        </p:nvCxnSpPr>
        <p:spPr>
          <a:xfrm flipH="1">
            <a:off x="5143575" y="3536150"/>
            <a:ext cx="525000" cy="835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5"/>
          <p:cNvSpPr txBox="1"/>
          <p:nvPr/>
        </p:nvSpPr>
        <p:spPr>
          <a:xfrm>
            <a:off x="5486400" y="3868350"/>
            <a:ext cx="453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97</a:t>
            </a:r>
            <a:endParaRPr sz="1900"/>
          </a:p>
        </p:txBody>
      </p:sp>
      <p:cxnSp>
        <p:nvCxnSpPr>
          <p:cNvPr id="159" name="Google Shape;159;p25"/>
          <p:cNvCxnSpPr/>
          <p:nvPr/>
        </p:nvCxnSpPr>
        <p:spPr>
          <a:xfrm rot="10800000">
            <a:off x="2352747" y="3628936"/>
            <a:ext cx="939900" cy="42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5"/>
          <p:cNvCxnSpPr/>
          <p:nvPr/>
        </p:nvCxnSpPr>
        <p:spPr>
          <a:xfrm flipH="1">
            <a:off x="2321874" y="4047125"/>
            <a:ext cx="961500" cy="2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5"/>
          <p:cNvSpPr/>
          <p:nvPr/>
        </p:nvSpPr>
        <p:spPr>
          <a:xfrm flipH="1">
            <a:off x="1141672" y="3493400"/>
            <a:ext cx="1443000" cy="92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5"/>
          <p:cNvCxnSpPr>
            <a:stCxn id="160" idx="5"/>
          </p:cNvCxnSpPr>
          <p:nvPr/>
        </p:nvCxnSpPr>
        <p:spPr>
          <a:xfrm rot="10800000" flipH="1">
            <a:off x="1352995" y="3629064"/>
            <a:ext cx="1020300" cy="654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3" name="Google Shape;163;p25"/>
          <p:cNvSpPr txBox="1"/>
          <p:nvPr/>
        </p:nvSpPr>
        <p:spPr>
          <a:xfrm>
            <a:off x="1268275" y="3632225"/>
            <a:ext cx="453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70</a:t>
            </a:r>
            <a:endParaRPr sz="1900"/>
          </a:p>
        </p:txBody>
      </p:sp>
      <p:sp>
        <p:nvSpPr>
          <p:cNvPr id="164" name="Google Shape;164;p25"/>
          <p:cNvSpPr txBox="1"/>
          <p:nvPr/>
        </p:nvSpPr>
        <p:spPr>
          <a:xfrm>
            <a:off x="6182425" y="3621864"/>
            <a:ext cx="13074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highlight>
                  <a:srgbClr val="FFFFFF"/>
                </a:highlight>
              </a:rPr>
              <a:t>Original Color</a:t>
            </a:r>
            <a:endParaRPr sz="2100" b="1" dirty="0">
              <a:highlight>
                <a:srgbClr val="FFFFFF"/>
              </a:highlight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12575" y="2890550"/>
            <a:ext cx="13074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highlight>
                  <a:srgbClr val="FFFFFF"/>
                </a:highlight>
              </a:rPr>
              <a:t>New Color</a:t>
            </a:r>
            <a:endParaRPr sz="2100" b="1" dirty="0">
              <a:highlight>
                <a:srgbClr val="FFFFFF"/>
              </a:highlight>
            </a:endParaRPr>
          </a:p>
        </p:txBody>
      </p:sp>
      <p:cxnSp>
        <p:nvCxnSpPr>
          <p:cNvPr id="167" name="Google Shape;167;p25"/>
          <p:cNvCxnSpPr/>
          <p:nvPr/>
        </p:nvCxnSpPr>
        <p:spPr>
          <a:xfrm rot="10800000">
            <a:off x="1847575" y="4050425"/>
            <a:ext cx="7371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5"/>
          <p:cNvCxnSpPr>
            <a:endCxn id="155" idx="2"/>
          </p:cNvCxnSpPr>
          <p:nvPr/>
        </p:nvCxnSpPr>
        <p:spPr>
          <a:xfrm rot="10800000">
            <a:off x="4714900" y="3956150"/>
            <a:ext cx="647700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5"/>
          <p:cNvSpPr/>
          <p:nvPr/>
        </p:nvSpPr>
        <p:spPr>
          <a:xfrm>
            <a:off x="1728925" y="3980825"/>
            <a:ext cx="111600" cy="139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/>
          <p:nvPr/>
        </p:nvSpPr>
        <p:spPr>
          <a:xfrm rot="10800000" flipH="1">
            <a:off x="5350275" y="3886634"/>
            <a:ext cx="111600" cy="139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23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Look Up Table (LUT)</a:t>
            </a:r>
            <a:endParaRPr b="1"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52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After we created the LUT, </a:t>
            </a:r>
            <a:br>
              <a:rPr lang="en" dirty="0"/>
            </a:br>
            <a:r>
              <a:rPr lang="en" dirty="0" smtClean="0"/>
              <a:t>we </a:t>
            </a:r>
            <a:r>
              <a:rPr lang="en" dirty="0"/>
              <a:t>go over all the colors of the image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and </a:t>
            </a:r>
            <a:r>
              <a:rPr lang="en" dirty="0"/>
              <a:t>change the old values to the new ones.</a:t>
            </a:r>
            <a:endParaRPr dirty="0"/>
          </a:p>
        </p:txBody>
      </p:sp>
      <p:sp>
        <p:nvSpPr>
          <p:cNvPr id="183" name="Google Shape;183;p27"/>
          <p:cNvSpPr txBox="1"/>
          <p:nvPr/>
        </p:nvSpPr>
        <p:spPr>
          <a:xfrm>
            <a:off x="311700" y="2739405"/>
            <a:ext cx="4264800" cy="460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</a:rPr>
              <a:t>new_img[img == old_color] = new_color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2372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Result</a:t>
            </a:r>
            <a:endParaRPr b="1"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163"/>
            <a:ext cx="8839200" cy="216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309" y="3166538"/>
            <a:ext cx="4163291" cy="186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425" y="1186950"/>
            <a:ext cx="6619706" cy="3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11699" y="3485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Histogram Eq.  - Diff</a:t>
            </a:r>
            <a:endParaRPr b="1" dirty="0"/>
          </a:p>
        </p:txBody>
      </p:sp>
      <p:sp>
        <p:nvSpPr>
          <p:cNvPr id="197" name="Google Shape;197;p29"/>
          <p:cNvSpPr/>
          <p:nvPr/>
        </p:nvSpPr>
        <p:spPr>
          <a:xfrm>
            <a:off x="8031425" y="1379825"/>
            <a:ext cx="261300" cy="261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074" y="1017725"/>
            <a:ext cx="4829851" cy="4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915" y="1962434"/>
            <a:ext cx="5386095" cy="315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/>
              <a:t>Histogram Eq. - Diff (MAE/MSE)</a:t>
            </a:r>
            <a:endParaRPr b="1" dirty="0"/>
          </a:p>
        </p:txBody>
      </p:sp>
      <p:sp>
        <p:nvSpPr>
          <p:cNvPr id="205" name="Google Shape;205;p30"/>
          <p:cNvSpPr/>
          <p:nvPr/>
        </p:nvSpPr>
        <p:spPr>
          <a:xfrm>
            <a:off x="8572748" y="2100261"/>
            <a:ext cx="261300" cy="261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0F8731-8D5A-4581-9EE4-FEDAD208393F}"/>
                  </a:ext>
                </a:extLst>
              </p:cNvPr>
              <p:cNvSpPr txBox="1"/>
              <p:nvPr/>
            </p:nvSpPr>
            <p:spPr>
              <a:xfrm>
                <a:off x="401283" y="1159316"/>
                <a:ext cx="3462230" cy="441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𝑀𝐴𝐸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0F8731-8D5A-4581-9EE4-FEDAD2083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1159316"/>
                <a:ext cx="3462230" cy="441018"/>
              </a:xfrm>
              <a:prstGeom prst="rect">
                <a:avLst/>
              </a:prstGeom>
              <a:blipFill>
                <a:blip r:embed="rId4"/>
                <a:stretch>
                  <a:fillRect l="-1232" r="-528" b="-164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52FC71-F198-49BD-8773-52482CABD97B}"/>
                  </a:ext>
                </a:extLst>
              </p:cNvPr>
              <p:cNvSpPr/>
              <p:nvPr/>
            </p:nvSpPr>
            <p:spPr>
              <a:xfrm>
                <a:off x="311700" y="1609321"/>
                <a:ext cx="3860800" cy="5703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𝑑𝑖𝑓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𝑖𝑚𝑔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2551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52FC71-F198-49BD-8773-52482CABD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609321"/>
                <a:ext cx="3860800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</a:t>
            </a:r>
            <a:r>
              <a:rPr lang="en-US" b="1" dirty="0" smtClean="0"/>
              <a:t>conclusion - Algorithm </a:t>
            </a:r>
            <a:endParaRPr lang="he-IL" b="1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idx="2"/>
          </p:nvPr>
        </p:nvSpPr>
        <p:spPr>
          <a:xfrm>
            <a:off x="311700" y="1017725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r>
              <a:rPr lang="he-IL" sz="1600" b="1" u="sng" dirty="0">
                <a:solidFill>
                  <a:schemeClr val="tx1"/>
                </a:solidFill>
              </a:rPr>
              <a:t>מטרה: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he-IL" sz="1600" dirty="0">
              <a:solidFill>
                <a:schemeClr val="tx1"/>
              </a:solidFill>
            </a:endParaRPr>
          </a:p>
          <a:p>
            <a:pPr marL="11430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שיפור </a:t>
            </a:r>
            <a:r>
              <a:rPr lang="he-IL" sz="1600" b="1" dirty="0">
                <a:solidFill>
                  <a:schemeClr val="tx1"/>
                </a:solidFill>
              </a:rPr>
              <a:t>ניגודיות</a:t>
            </a:r>
            <a:r>
              <a:rPr lang="he-IL" sz="1600" dirty="0">
                <a:solidFill>
                  <a:schemeClr val="tx1"/>
                </a:solidFill>
              </a:rPr>
              <a:t> בתמונה באמצעות </a:t>
            </a:r>
            <a:r>
              <a:rPr lang="he-IL" sz="1600" b="1" dirty="0">
                <a:solidFill>
                  <a:schemeClr val="tx1"/>
                </a:solidFill>
              </a:rPr>
              <a:t>פיזור רמות האפור </a:t>
            </a:r>
            <a:r>
              <a:rPr lang="he-IL" sz="1600" dirty="0">
                <a:solidFill>
                  <a:schemeClr val="tx1"/>
                </a:solidFill>
              </a:rPr>
              <a:t>לאורך כל הספקטרום.</a:t>
            </a:r>
          </a:p>
          <a:p>
            <a:pPr marL="11430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קירוב אל המטרה נשיג באמצעות יצירת היסטוגרמה מצטברת (</a:t>
            </a:r>
            <a:r>
              <a:rPr lang="en-US" sz="1600" dirty="0">
                <a:solidFill>
                  <a:schemeClr val="tx1"/>
                </a:solidFill>
              </a:rPr>
              <a:t>Cum-Sum</a:t>
            </a:r>
            <a:r>
              <a:rPr lang="he-IL" sz="1600" dirty="0">
                <a:solidFill>
                  <a:schemeClr val="tx1"/>
                </a:solidFill>
              </a:rPr>
              <a:t>) </a:t>
            </a:r>
          </a:p>
          <a:p>
            <a:pPr marL="11430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הקרובה ככל הניתן לפונקציה הזהות (</a:t>
            </a:r>
            <a:r>
              <a:rPr lang="en-US" sz="1600" dirty="0">
                <a:solidFill>
                  <a:schemeClr val="tx1"/>
                </a:solidFill>
              </a:rPr>
              <a:t>f(x)=x</a:t>
            </a:r>
            <a:r>
              <a:rPr lang="he-IL" sz="1600" dirty="0">
                <a:solidFill>
                  <a:schemeClr val="tx1"/>
                </a:solidFill>
              </a:rPr>
              <a:t>).</a:t>
            </a:r>
          </a:p>
          <a:p>
            <a:pPr marL="139700" indent="0" algn="r" rtl="1">
              <a:buNone/>
            </a:pPr>
            <a:endParaRPr lang="he-IL" sz="1600" dirty="0">
              <a:solidFill>
                <a:schemeClr val="tx1"/>
              </a:solidFill>
            </a:endParaRPr>
          </a:p>
          <a:p>
            <a:pPr marL="139700" indent="0" algn="r" rtl="1">
              <a:buNone/>
            </a:pPr>
            <a:r>
              <a:rPr lang="he-IL" sz="1600" b="1" u="sng" dirty="0" smtClean="0">
                <a:solidFill>
                  <a:schemeClr val="tx1"/>
                </a:solidFill>
              </a:rPr>
              <a:t>אלגוריתם</a:t>
            </a:r>
            <a:r>
              <a:rPr lang="he-IL" sz="1600" b="1" u="sng" dirty="0">
                <a:solidFill>
                  <a:schemeClr val="tx1"/>
                </a:solidFill>
              </a:rPr>
              <a:t>: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he-IL" sz="1600" dirty="0">
              <a:solidFill>
                <a:schemeClr val="tx1"/>
              </a:solidFill>
            </a:endParaRPr>
          </a:p>
          <a:p>
            <a:pPr marL="139700" indent="0" algn="r" rtl="1">
              <a:buNone/>
            </a:pPr>
            <a:endParaRPr lang="he-IL" sz="1600" dirty="0"/>
          </a:p>
          <a:p>
            <a:endParaRPr lang="he-IL" sz="1600" dirty="0">
              <a:solidFill>
                <a:schemeClr val="tx1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2657" r="3196" b="36780"/>
          <a:stretch/>
        </p:blipFill>
        <p:spPr>
          <a:xfrm>
            <a:off x="2362200" y="2725925"/>
            <a:ext cx="4419600" cy="16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3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 Histogram Equalization</a:t>
            </a:r>
            <a:endParaRPr b="1"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0625"/>
            <a:ext cx="5191601" cy="26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857800" y="1190625"/>
            <a:ext cx="2974500" cy="3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 Stats</a:t>
            </a:r>
            <a:r>
              <a:rPr lang="en" b="1" dirty="0" smtClean="0"/>
              <a:t>:</a:t>
            </a:r>
            <a:br>
              <a:rPr lang="en" b="1" dirty="0" smtClean="0"/>
            </a:b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HW = 300 X 600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minVal = 11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maxVal = 210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meanVal = 113.442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medianVal = 115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</a:t>
            </a:r>
            <a:r>
              <a:rPr lang="en-US" b="1" dirty="0" smtClean="0"/>
              <a:t>conclusion </a:t>
            </a:r>
            <a:r>
              <a:rPr lang="en-US" b="1" dirty="0"/>
              <a:t>- </a:t>
            </a:r>
            <a:r>
              <a:rPr lang="en-US" b="1" dirty="0" smtClean="0"/>
              <a:t>problems</a:t>
            </a:r>
            <a:endParaRPr lang="he-IL" b="1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idx="2"/>
          </p:nvPr>
        </p:nvSpPr>
        <p:spPr>
          <a:xfrm>
            <a:off x="311700" y="1017725"/>
            <a:ext cx="8520600" cy="3416400"/>
          </a:xfrm>
        </p:spPr>
        <p:txBody>
          <a:bodyPr/>
          <a:lstStyle/>
          <a:p>
            <a:pPr marL="482600" indent="-342900" algn="r" rtl="1">
              <a:buFont typeface="+mj-lt"/>
              <a:buAutoNum type="arabicPeriod"/>
            </a:pPr>
            <a:r>
              <a:rPr lang="he-IL" sz="1600" dirty="0" smtClean="0">
                <a:solidFill>
                  <a:schemeClr val="tx1"/>
                </a:solidFill>
              </a:rPr>
              <a:t>כשהתמונה כולה מורכבת ממספר תמונות לא קשורות.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he-IL" sz="1600" u="sng" dirty="0" smtClean="0">
                <a:solidFill>
                  <a:srgbClr val="C00000"/>
                </a:solidFill>
              </a:rPr>
              <a:t>לדוגמא</a:t>
            </a:r>
            <a:r>
              <a:rPr lang="he-IL" sz="1600" dirty="0" smtClean="0">
                <a:solidFill>
                  <a:srgbClr val="C00000"/>
                </a:solidFill>
              </a:rPr>
              <a:t>: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he-IL" sz="1600" dirty="0" smtClean="0">
                <a:solidFill>
                  <a:srgbClr val="C00000"/>
                </a:solidFill>
              </a:rPr>
              <a:t>עיתון שמכיל חלק של כתב וחלק איורי. </a:t>
            </a:r>
            <a:r>
              <a:rPr lang="en-US" sz="1600" dirty="0" smtClean="0">
                <a:solidFill>
                  <a:srgbClr val="C00000"/>
                </a:solidFill>
              </a:rPr>
              <a:t/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he-IL" sz="1600" b="1" u="sng" dirty="0" smtClean="0">
                <a:solidFill>
                  <a:schemeClr val="tx1"/>
                </a:solidFill>
              </a:rPr>
              <a:t>פתרון</a:t>
            </a:r>
            <a:r>
              <a:rPr lang="he-IL" sz="1600" dirty="0" smtClean="0">
                <a:solidFill>
                  <a:schemeClr val="tx1"/>
                </a:solidFill>
              </a:rPr>
              <a:t>:</a:t>
            </a:r>
            <a:r>
              <a:rPr lang="he-IL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/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he-IL" sz="1600" dirty="0" smtClean="0">
                <a:solidFill>
                  <a:schemeClr val="tx1"/>
                </a:solidFill>
              </a:rPr>
              <a:t>ביצוע </a:t>
            </a:r>
            <a:r>
              <a:rPr lang="he-IL" sz="1600" dirty="0">
                <a:solidFill>
                  <a:schemeClr val="tx1"/>
                </a:solidFill>
              </a:rPr>
              <a:t>האלגוריתם על כל חלון (</a:t>
            </a:r>
            <a:r>
              <a:rPr lang="en-US" sz="1600" dirty="0">
                <a:solidFill>
                  <a:schemeClr val="tx1"/>
                </a:solidFill>
              </a:rPr>
              <a:t>kernel</a:t>
            </a:r>
            <a:r>
              <a:rPr lang="he-IL" sz="1600" dirty="0">
                <a:solidFill>
                  <a:schemeClr val="tx1"/>
                </a:solidFill>
              </a:rPr>
              <a:t>) נפרד בתמונה, כך כל פיקסל יושפע רק מהשכנים הקרובים לו</a:t>
            </a:r>
            <a:r>
              <a:rPr lang="he-IL" sz="1600" dirty="0" smtClean="0">
                <a:solidFill>
                  <a:schemeClr val="tx1"/>
                </a:solidFill>
              </a:rPr>
              <a:t>.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endParaRPr lang="he-IL" sz="1600" dirty="0" smtClean="0">
              <a:solidFill>
                <a:schemeClr val="tx1"/>
              </a:solidFill>
            </a:endParaRPr>
          </a:p>
          <a:p>
            <a:pPr marL="482600" indent="-342900" algn="r" rtl="1">
              <a:buFont typeface="+mj-lt"/>
              <a:buAutoNum type="arabicPeriod"/>
            </a:pPr>
            <a:r>
              <a:rPr lang="he-IL" sz="1600" dirty="0" smtClean="0">
                <a:solidFill>
                  <a:schemeClr val="tx1"/>
                </a:solidFill>
              </a:rPr>
              <a:t>כשבתמונה יש התפלגויות שונות.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he-IL" sz="1600" u="sng" dirty="0" smtClean="0">
                <a:solidFill>
                  <a:srgbClr val="C00000"/>
                </a:solidFill>
              </a:rPr>
              <a:t>לדוגמא</a:t>
            </a:r>
            <a:r>
              <a:rPr lang="he-IL" sz="1600" dirty="0" smtClean="0">
                <a:solidFill>
                  <a:srgbClr val="C00000"/>
                </a:solidFill>
              </a:rPr>
              <a:t>: אור וצל (שוויון היסטוגרמות יודע רק לנפק לנו </a:t>
            </a:r>
            <a:r>
              <a:rPr lang="he-IL" sz="1600" b="1" dirty="0" smtClean="0">
                <a:solidFill>
                  <a:srgbClr val="C00000"/>
                </a:solidFill>
              </a:rPr>
              <a:t>התפלגות אחידה </a:t>
            </a:r>
            <a:r>
              <a:rPr lang="he-IL" sz="1600" dirty="0" smtClean="0">
                <a:solidFill>
                  <a:srgbClr val="C00000"/>
                </a:solidFill>
              </a:rPr>
              <a:t>של התמונה או קרובה לה).</a:t>
            </a:r>
            <a:r>
              <a:rPr lang="en-US" sz="1600" dirty="0" smtClean="0">
                <a:solidFill>
                  <a:srgbClr val="C00000"/>
                </a:solidFill>
              </a:rPr>
              <a:t/>
            </a:r>
            <a:br>
              <a:rPr lang="en-US" sz="1600" dirty="0" smtClean="0">
                <a:solidFill>
                  <a:srgbClr val="C00000"/>
                </a:solidFill>
              </a:rPr>
            </a:br>
            <a:endParaRPr lang="he-IL" sz="1600" dirty="0" smtClean="0">
              <a:solidFill>
                <a:srgbClr val="C00000"/>
              </a:solidFill>
            </a:endParaRPr>
          </a:p>
          <a:p>
            <a:pPr marL="482600" indent="-342900" algn="r" rtl="1">
              <a:buFont typeface="+mj-lt"/>
              <a:buAutoNum type="arabicPeriod"/>
            </a:pPr>
            <a:r>
              <a:rPr lang="he-IL" sz="1600" dirty="0" smtClean="0">
                <a:solidFill>
                  <a:schemeClr val="tx1"/>
                </a:solidFill>
              </a:rPr>
              <a:t>כאשר לא נדרש עושר של צבעים.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he-IL" sz="1600" u="sng" dirty="0" smtClean="0">
                <a:solidFill>
                  <a:srgbClr val="C00000"/>
                </a:solidFill>
              </a:rPr>
              <a:t>לדוגמא</a:t>
            </a:r>
            <a:r>
              <a:rPr lang="he-IL" sz="1600" dirty="0" smtClean="0">
                <a:solidFill>
                  <a:srgbClr val="C00000"/>
                </a:solidFill>
              </a:rPr>
              <a:t>: טקסט.</a:t>
            </a:r>
            <a:endParaRPr lang="he-IL" dirty="0">
              <a:solidFill>
                <a:srgbClr val="C00000"/>
              </a:solidFill>
            </a:endParaRPr>
          </a:p>
          <a:p>
            <a:pPr marL="139700" indent="0" algn="r" rtl="1">
              <a:buNone/>
            </a:pPr>
            <a:endParaRPr lang="he-IL" dirty="0"/>
          </a:p>
          <a:p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Calculate Image Histogram</a:t>
            </a:r>
            <a:endParaRPr b="1" dirty="0"/>
          </a:p>
        </p:txBody>
      </p:sp>
      <p:sp>
        <p:nvSpPr>
          <p:cNvPr id="70" name="Google Shape;70;p15"/>
          <p:cNvSpPr txBox="1"/>
          <p:nvPr/>
        </p:nvSpPr>
        <p:spPr>
          <a:xfrm>
            <a:off x="311700" y="1200125"/>
            <a:ext cx="7953600" cy="229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CC7832"/>
                </a:solidFill>
                <a:highlight>
                  <a:srgbClr val="2B2B2B"/>
                </a:highlight>
              </a:rPr>
              <a:t>def </a:t>
            </a:r>
            <a:r>
              <a:rPr lang="en" sz="1700" dirty="0">
                <a:solidFill>
                  <a:srgbClr val="FFC66D"/>
                </a:solidFill>
                <a:highlight>
                  <a:srgbClr val="2B2B2B"/>
                </a:highlight>
              </a:rPr>
              <a:t>calHist</a:t>
            </a: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(img: np.ndarray) -&gt; np.ndarray: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   img_flat = img.ravel()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   hist = np.zeros(256)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                       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en" sz="1700" dirty="0">
                <a:solidFill>
                  <a:srgbClr val="CC7832"/>
                </a:solidFill>
                <a:highlight>
                  <a:srgbClr val="2B2B2B"/>
                </a:highlight>
              </a:rPr>
              <a:t>for </a:t>
            </a: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pix </a:t>
            </a:r>
            <a:r>
              <a:rPr lang="en" sz="1700" dirty="0">
                <a:solidFill>
                  <a:srgbClr val="CC7832"/>
                </a:solidFill>
                <a:highlight>
                  <a:srgbClr val="2B2B2B"/>
                </a:highlight>
              </a:rPr>
              <a:t>in </a:t>
            </a: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img_flat: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       hist[pix] += </a:t>
            </a:r>
            <a:r>
              <a:rPr lang="en" sz="1700" dirty="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endParaRPr sz="1700" dirty="0">
              <a:solidFill>
                <a:srgbClr val="6897BB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6897BB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6897BB"/>
                </a:solidFill>
                <a:highlight>
                  <a:srgbClr val="2B2B2B"/>
                </a:highlight>
              </a:rPr>
              <a:t>   </a:t>
            </a:r>
            <a:r>
              <a:rPr lang="en" sz="1700" dirty="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en" sz="1700" dirty="0">
                <a:solidFill>
                  <a:srgbClr val="A9B7C6"/>
                </a:solidFill>
                <a:highlight>
                  <a:srgbClr val="2B2B2B"/>
                </a:highlight>
              </a:rPr>
              <a:t>hist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3675725"/>
            <a:ext cx="7953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Note: </a:t>
            </a:r>
            <a:r>
              <a:rPr lang="en" dirty="0" smtClean="0"/>
              <a:t>This </a:t>
            </a:r>
            <a:r>
              <a:rPr lang="en" dirty="0"/>
              <a:t>is for histogram with 255 bins,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you </a:t>
            </a:r>
            <a:r>
              <a:rPr lang="en" dirty="0"/>
              <a:t>can expand the function to calculate to any number of bins and ranges (not just from 0 to </a:t>
            </a:r>
            <a:r>
              <a:rPr lang="en" dirty="0" smtClean="0"/>
              <a:t>255).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Calculate Cumulative Sum</a:t>
            </a:r>
            <a:endParaRPr b="1"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17500"/>
          </a:xfrm>
          <a:prstGeom prst="rect">
            <a:avLst/>
          </a:prstGeom>
          <a:solidFill>
            <a:srgbClr val="2B2B2B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def </a:t>
            </a:r>
            <a:r>
              <a:rPr lang="en" sz="1900" dirty="0">
                <a:solidFill>
                  <a:srgbClr val="FFC66D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calCumSum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(arr: np.array) -&gt; np.ndarray:</a:t>
            </a:r>
            <a:b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cum_sum = np.zeros_like(arr)</a:t>
            </a:r>
            <a:b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cum_sum[</a:t>
            </a:r>
            <a:r>
              <a:rPr lang="en" sz="1900" dirty="0">
                <a:solidFill>
                  <a:srgbClr val="6897BB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] = arr[</a:t>
            </a:r>
            <a:r>
              <a:rPr lang="en" sz="1900" dirty="0">
                <a:solidFill>
                  <a:srgbClr val="6897BB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" sz="26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6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arr_len = </a:t>
            </a:r>
            <a:r>
              <a:rPr lang="en" sz="1900" dirty="0">
                <a:solidFill>
                  <a:srgbClr val="8888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len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(arr)</a:t>
            </a:r>
            <a:endParaRPr sz="19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9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idx </a:t>
            </a:r>
            <a:r>
              <a:rPr lang="en" sz="19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" sz="1900" dirty="0">
                <a:solidFill>
                  <a:srgbClr val="8888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900" dirty="0">
                <a:solidFill>
                  <a:srgbClr val="6897BB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9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arr_len):</a:t>
            </a:r>
            <a:b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    cum_sum[idx] = arr[idx] + cum_sum[idx - </a:t>
            </a:r>
            <a:r>
              <a:rPr lang="en" sz="1900" dirty="0">
                <a:solidFill>
                  <a:srgbClr val="6897BB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sz="19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9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en" sz="19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cum_sum</a:t>
            </a:r>
            <a:endParaRPr sz="19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6870200" y="1009650"/>
            <a:ext cx="2076600" cy="97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CumSum (Red) Normalized, original peak:18*10^4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09650"/>
            <a:ext cx="6509448" cy="326931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6870200" y="3873069"/>
            <a:ext cx="2076600" cy="4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Histogram (Blue)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Simple scale</a:t>
            </a:r>
            <a:endParaRPr b="1" dirty="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01" y="2071253"/>
            <a:ext cx="5472657" cy="260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755" y="1112664"/>
            <a:ext cx="6381750" cy="8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Simple scaling - Histogram/CumSum</a:t>
            </a:r>
            <a:endParaRPr b="1" dirty="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388" y="1187490"/>
            <a:ext cx="7133224" cy="3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A816BEDC-4A42-4B99-9829-7C5C639AF5F2}"/>
              </a:ext>
            </a:extLst>
          </p:cNvPr>
          <p:cNvSpPr/>
          <p:nvPr/>
        </p:nvSpPr>
        <p:spPr>
          <a:xfrm flipV="1">
            <a:off x="6684768" y="4719648"/>
            <a:ext cx="325631" cy="412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Simple scale - Diff</a:t>
            </a:r>
            <a:endParaRPr b="1" dirty="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850" y="1245250"/>
            <a:ext cx="679829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071" y="1088950"/>
            <a:ext cx="4829851" cy="4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7752825" y="1186950"/>
            <a:ext cx="261300" cy="261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175" y="472562"/>
            <a:ext cx="868050" cy="320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/>
          <p:nvPr/>
        </p:nvCxnSpPr>
        <p:spPr>
          <a:xfrm rot="10800000" flipH="1">
            <a:off x="7935075" y="820350"/>
            <a:ext cx="158100" cy="36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Our Goal</a:t>
            </a:r>
            <a:endParaRPr b="1" dirty="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68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4572000" y="3065025"/>
            <a:ext cx="4491000" cy="1868400"/>
          </a:xfrm>
          <a:prstGeom prst="roundRect">
            <a:avLst>
              <a:gd name="adj" fmla="val 43806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614</Words>
  <Application>Microsoft Office PowerPoint</Application>
  <PresentationFormat>‫הצגה על המסך (16:9)</PresentationFormat>
  <Paragraphs>69</Paragraphs>
  <Slides>20</Slides>
  <Notes>18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5" baseType="lpstr">
      <vt:lpstr>Calibri</vt:lpstr>
      <vt:lpstr>Arial</vt:lpstr>
      <vt:lpstr>Lato</vt:lpstr>
      <vt:lpstr>Cambria Math</vt:lpstr>
      <vt:lpstr>Simple Light</vt:lpstr>
      <vt:lpstr>Computer Vision and Image Processing Tirgul 3</vt:lpstr>
      <vt:lpstr>Image Histogram Equalization</vt:lpstr>
      <vt:lpstr>Calculate Image Histogram</vt:lpstr>
      <vt:lpstr>Calculate Cumulative Sum</vt:lpstr>
      <vt:lpstr>מצגת של PowerPoint‏</vt:lpstr>
      <vt:lpstr>Simple scale</vt:lpstr>
      <vt:lpstr>Simple scaling - Histogram/CumSum</vt:lpstr>
      <vt:lpstr>Simple scale - Diff</vt:lpstr>
      <vt:lpstr>Our Goal</vt:lpstr>
      <vt:lpstr>What is a good Histogram?</vt:lpstr>
      <vt:lpstr>What is a good Histogram?</vt:lpstr>
      <vt:lpstr>What is a good Histogram?</vt:lpstr>
      <vt:lpstr>How?</vt:lpstr>
      <vt:lpstr>How?</vt:lpstr>
      <vt:lpstr>Look Up Table (LUT)</vt:lpstr>
      <vt:lpstr>Result</vt:lpstr>
      <vt:lpstr>Histogram Eq.  - Diff</vt:lpstr>
      <vt:lpstr>Histogram Eq. - Diff (MAE/MSE)</vt:lpstr>
      <vt:lpstr>In conclusion - Algorithm </vt:lpstr>
      <vt:lpstr>In conclusion -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2</dc:title>
  <cp:lastModifiedBy>moriya bitton</cp:lastModifiedBy>
  <cp:revision>14</cp:revision>
  <dcterms:modified xsi:type="dcterms:W3CDTF">2022-03-27T11:03:22Z</dcterms:modified>
</cp:coreProperties>
</file>